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8" r:id="rId2"/>
    <p:sldId id="263" r:id="rId3"/>
    <p:sldId id="259" r:id="rId4"/>
    <p:sldId id="260" r:id="rId5"/>
    <p:sldId id="261" r:id="rId6"/>
    <p:sldId id="262" r:id="rId7"/>
    <p:sldId id="264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0793"/>
  </p:normalViewPr>
  <p:slideViewPr>
    <p:cSldViewPr snapToGrid="0" showGuides="1">
      <p:cViewPr varScale="1">
        <p:scale>
          <a:sx n="90" d="100"/>
          <a:sy n="90" d="100"/>
        </p:scale>
        <p:origin x="1432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4E46CD-6BA1-0B4A-8007-D566CA1BE2B1}" type="datetimeFigureOut">
              <a:rPr kumimoji="1" lang="zh-CN" altLang="en-US" smtClean="0"/>
              <a:t>2018/10/29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E30E20-3A8E-0A43-9C27-375B5B7E08B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20361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大家下午好，我是来自</a:t>
            </a:r>
            <a:r>
              <a:rPr kumimoji="1" lang="en-US" altLang="zh-CN" dirty="0"/>
              <a:t>IBM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 </a:t>
            </a:r>
            <a:r>
              <a:rPr kumimoji="1" lang="en-US" altLang="zh-CN" dirty="0"/>
              <a:t>Private</a:t>
            </a:r>
            <a:r>
              <a:rPr kumimoji="1" lang="zh-CN" altLang="en-US" dirty="0"/>
              <a:t> 团队的任世闯，今天我们团队带来的主题是“多云下集群和云原生应用管理 </a:t>
            </a:r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  <a:r>
              <a:rPr kumimoji="1" lang="en-US" altLang="zh-CN" dirty="0"/>
              <a:t>IBM Multi-Cloud Manager</a:t>
            </a:r>
            <a:r>
              <a:rPr kumimoji="1" lang="zh-CN" altLang="en-US" dirty="0"/>
              <a:t>”</a:t>
            </a:r>
            <a:r>
              <a:rPr kumimoji="1" lang="en-US" altLang="zh-CN" dirty="0"/>
              <a:t>, </a:t>
            </a:r>
            <a:r>
              <a:rPr kumimoji="1" lang="zh-CN" altLang="en-US" dirty="0"/>
              <a:t>这款创新产品发布于今年</a:t>
            </a:r>
            <a:r>
              <a:rPr kumimoji="1" lang="en-US" altLang="zh-CN" dirty="0"/>
              <a:t>9</a:t>
            </a:r>
            <a:r>
              <a:rPr kumimoji="1" lang="zh-CN" altLang="en-US" dirty="0"/>
              <a:t>月，第一版是</a:t>
            </a:r>
            <a:r>
              <a:rPr kumimoji="1" lang="en-US" altLang="zh-CN" dirty="0"/>
              <a:t>3.1.0</a:t>
            </a:r>
            <a:r>
              <a:rPr kumimoji="1" lang="zh-CN" altLang="en-US" dirty="0"/>
              <a:t>，基于</a:t>
            </a:r>
            <a:r>
              <a:rPr kumimoji="1" lang="en-US" altLang="zh-CN" dirty="0"/>
              <a:t>ICP</a:t>
            </a:r>
            <a:r>
              <a:rPr kumimoji="1"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30E20-3A8E-0A43-9C27-375B5B7E08B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0843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首先，我们来看一下</a:t>
            </a:r>
            <a:r>
              <a:rPr kumimoji="1" lang="en-US" altLang="zh-CN" dirty="0"/>
              <a:t>IBM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的现状，</a:t>
            </a:r>
            <a:r>
              <a:rPr kumimoji="1" lang="en-US" altLang="zh-CN" dirty="0"/>
              <a:t>IBM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Cloud</a:t>
            </a:r>
            <a:r>
              <a:rPr kumimoji="1" lang="zh-CN" altLang="en-US" dirty="0"/>
              <a:t> 为客户提供了一致性的解决方案。</a:t>
            </a:r>
            <a:endParaRPr kumimoji="1" lang="en-US" altLang="zh-CN" dirty="0"/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Public Cloud: IBM Cloud Kubernetes Service (IKS), </a:t>
            </a:r>
            <a:r>
              <a:rPr kumimoji="1" lang="zh-CN" altLang="en-US" dirty="0"/>
              <a:t>帮助客户在</a:t>
            </a:r>
            <a:r>
              <a:rPr kumimoji="1" lang="en-US" altLang="zh-CN" dirty="0"/>
              <a:t>IBM</a:t>
            </a:r>
            <a:r>
              <a:rPr kumimoji="1" lang="zh-CN" altLang="en-US" dirty="0"/>
              <a:t> 公有云上搭建 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 </a:t>
            </a:r>
            <a:r>
              <a:rPr kumimoji="1" lang="en-US" altLang="zh-CN" dirty="0"/>
              <a:t>native</a:t>
            </a:r>
            <a:r>
              <a:rPr kumimoji="1" lang="zh-CN" altLang="en-US" dirty="0"/>
              <a:t> 的</a:t>
            </a:r>
            <a:r>
              <a:rPr kumimoji="1" lang="en-US" altLang="zh-CN" dirty="0"/>
              <a:t>cluster</a:t>
            </a:r>
            <a:r>
              <a:rPr kumimoji="1" lang="zh-CN" altLang="en-US" dirty="0"/>
              <a:t>。因为部署在公有云，所以可以使用公有云上的存储服务和网络服务，同时</a:t>
            </a:r>
            <a:r>
              <a:rPr kumimoji="1" lang="en-US" altLang="zh-CN" dirty="0"/>
              <a:t>IBM</a:t>
            </a:r>
            <a:r>
              <a:rPr kumimoji="1" lang="zh-CN" altLang="en-US" dirty="0"/>
              <a:t>提供一系列的</a:t>
            </a:r>
            <a:r>
              <a:rPr kumimoji="1" lang="en-US" altLang="zh-CN" dirty="0"/>
              <a:t>DevOps</a:t>
            </a:r>
            <a:r>
              <a:rPr kumimoji="1" lang="zh-CN" altLang="en-US" dirty="0"/>
              <a:t>工具，可以帮助我们的客户开发云原生应用。</a:t>
            </a:r>
            <a:endParaRPr kumimoji="1" lang="en-US" altLang="zh-CN" dirty="0"/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Private Cloud: IBM</a:t>
            </a:r>
            <a:r>
              <a:rPr kumimoji="1" lang="zh-CN" altLang="en-US" dirty="0"/>
              <a:t> </a:t>
            </a:r>
            <a:r>
              <a:rPr kumimoji="1" lang="en-US" altLang="zh-CN" dirty="0"/>
              <a:t>Cloud Private</a:t>
            </a:r>
            <a:r>
              <a:rPr kumimoji="1" lang="zh-CN" altLang="en-US" dirty="0"/>
              <a:t>，客户在已有数据中心搭建的私有云环境，通常这些数据中心都是运行在防火墙之后，而且客户可以完全管控整个集群。</a:t>
            </a:r>
            <a:endParaRPr kumimoji="1" lang="en-US" altLang="zh-CN" dirty="0"/>
          </a:p>
          <a:p>
            <a:pPr marL="171450" indent="-171450">
              <a:buFontTx/>
              <a:buChar char="-"/>
            </a:pPr>
            <a:r>
              <a:rPr kumimoji="1" lang="en-US" altLang="zh-CN" dirty="0"/>
              <a:t>Dedicated: IBM Cloud Private Hosted, </a:t>
            </a:r>
            <a:r>
              <a:rPr kumimoji="1" lang="zh-CN" altLang="en-US" dirty="0"/>
              <a:t>从名字上来看，大家就知道这是一个</a:t>
            </a:r>
            <a:r>
              <a:rPr kumimoji="1" lang="en-US" altLang="zh-CN" dirty="0"/>
              <a:t>ICP</a:t>
            </a:r>
            <a:r>
              <a:rPr kumimoji="1" lang="zh-CN" altLang="en-US" dirty="0"/>
              <a:t>的</a:t>
            </a:r>
            <a:r>
              <a:rPr kumimoji="1" lang="en-US" altLang="zh-CN" dirty="0"/>
              <a:t>Kubernetes cluster</a:t>
            </a:r>
            <a:r>
              <a:rPr kumimoji="1" lang="zh-CN" altLang="en-US" dirty="0"/>
              <a:t>并且运行在公有云上。为什么需要这个功能呢，这也是来源于我们的客户需求。因为有些客户没有自己的数据中心，但也希望大家搭建安全可控的</a:t>
            </a:r>
            <a:r>
              <a:rPr kumimoji="1" lang="en-US" altLang="zh-CN" dirty="0"/>
              <a:t>Kubernetes</a:t>
            </a:r>
            <a:r>
              <a:rPr kumimoji="1" lang="zh-CN" altLang="en-US" dirty="0"/>
              <a:t> 集群。相比于</a:t>
            </a:r>
            <a:r>
              <a:rPr kumimoji="1" lang="en-US" altLang="zh-CN" dirty="0"/>
              <a:t>IKS</a:t>
            </a:r>
            <a:r>
              <a:rPr kumimoji="1" lang="zh-CN" altLang="en-US" dirty="0"/>
              <a:t>，</a:t>
            </a:r>
            <a:r>
              <a:rPr kumimoji="1" lang="en-US" altLang="zh-CN" dirty="0"/>
              <a:t>IKS</a:t>
            </a:r>
            <a:r>
              <a:rPr kumimoji="1" lang="zh-CN" altLang="en-US" dirty="0"/>
              <a:t> 只是管理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，而</a:t>
            </a:r>
            <a:r>
              <a:rPr kumimoji="1" lang="en-US" altLang="zh-CN" dirty="0"/>
              <a:t>ICP</a:t>
            </a:r>
            <a:r>
              <a:rPr kumimoji="1" lang="zh-CN" altLang="en-US" dirty="0"/>
              <a:t> </a:t>
            </a:r>
            <a:r>
              <a:rPr kumimoji="1" lang="en-US" altLang="zh-CN" dirty="0"/>
              <a:t>hosted</a:t>
            </a:r>
            <a:r>
              <a:rPr kumimoji="1" lang="zh-CN" altLang="en-US" dirty="0"/>
              <a:t>，除了硬件设备由</a:t>
            </a:r>
            <a:r>
              <a:rPr kumimoji="1" lang="en-US" altLang="zh-CN" dirty="0"/>
              <a:t>IBM</a:t>
            </a:r>
            <a:r>
              <a:rPr kumimoji="1" lang="zh-CN" altLang="en-US" dirty="0"/>
              <a:t> 管理以外，</a:t>
            </a:r>
            <a:r>
              <a:rPr kumimoji="1" lang="en-US" altLang="zh-CN" dirty="0"/>
              <a:t>VM/ICP</a:t>
            </a:r>
            <a:r>
              <a:rPr kumimoji="1" lang="zh-CN" altLang="en-US" dirty="0"/>
              <a:t> </a:t>
            </a:r>
            <a:r>
              <a:rPr kumimoji="1" lang="en-US" altLang="zh-CN" dirty="0"/>
              <a:t>cluster/application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container</a:t>
            </a:r>
            <a:r>
              <a:rPr kumimoji="1" lang="zh-CN" altLang="en-US" dirty="0"/>
              <a:t> 都是用户来管控的。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30E20-3A8E-0A43-9C27-375B5B7E08B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0283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这个</a:t>
            </a:r>
            <a:r>
              <a:rPr kumimoji="1" lang="en-US" altLang="zh-CN" dirty="0"/>
              <a:t>chart</a:t>
            </a:r>
            <a:r>
              <a:rPr kumimoji="1" lang="zh-CN" altLang="en-US" dirty="0"/>
              <a:t>展示的是</a:t>
            </a:r>
            <a:r>
              <a:rPr kumimoji="1" lang="en-US" altLang="zh-CN" dirty="0"/>
              <a:t>MCM</a:t>
            </a:r>
            <a:r>
              <a:rPr kumimoji="1" lang="zh-CN" altLang="en-US" dirty="0"/>
              <a:t>的技术栈：</a:t>
            </a:r>
            <a:endParaRPr kumimoji="1" lang="en-US" altLang="zh-CN" dirty="0"/>
          </a:p>
          <a:p>
            <a:r>
              <a:rPr kumimoji="1" lang="en-US" altLang="zh-CN" dirty="0"/>
              <a:t>-</a:t>
            </a:r>
            <a:r>
              <a:rPr kumimoji="1" lang="zh-CN" alt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30E20-3A8E-0A43-9C27-375B5B7E08B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9136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E30E20-3A8E-0A43-9C27-375B5B7E08B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7771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6EAC48-F6E8-480E-9C1D-8A50373B41E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"/>
            <a:ext cx="12192000" cy="685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34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CBABAF-1D8E-408E-B733-F2030F81E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6753B3-F018-4BA7-BC93-66769EEC4E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6C4C38-D2F8-43F3-9BEA-904959A461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683824-B7D0-42B0-A27E-3F796B39EF16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B97D5E-5930-4BEC-962A-FF23D2CD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92D614-292F-43E8-B27C-1136743F8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B6C52D-39DA-4C84-8B3C-CD0826D6E4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247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3DD3B2E-4ED6-4716-B50B-8A9E3DE994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A0C5B0-C608-43F1-B0A3-23B0105FC4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809526-8581-444B-8E08-D72A966EEB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683824-B7D0-42B0-A27E-3F796B39EF16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C627F6-18C1-4BFE-8BF4-51DB457D7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959309-F8B5-41F9-B488-34A6A0C54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B6C52D-39DA-4C84-8B3C-CD0826D6E4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525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0A67977-5AE3-4E39-8400-88DB366F08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3"/>
            <a:ext cx="12192000" cy="685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79A04-1BED-4932-A1A7-8BA2FC477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0E1A11-6F28-4F71-9FEA-2A4BADA64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0D36F2-9B49-4CBA-A597-733C65553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683824-B7D0-42B0-A27E-3F796B39EF16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48A138-69FE-4DA1-9540-0CCED4FA6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51EB9C-D2F7-46DC-A630-70E06E2A1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B6C52D-39DA-4C84-8B3C-CD0826D6E4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826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07F94-EF4F-43F1-A600-829E65A14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B72D31-66C5-408C-AB4F-CA83657A61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80FA497-2EEF-4FFF-BE23-709B17DA6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0C9386-BBF1-4DAB-B7F3-B4A4918034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683824-B7D0-42B0-A27E-3F796B39EF16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947000-C702-4B7D-B0E9-3EC72DEB3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8D6D67-E969-4C9E-9ED3-5AACCF62A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B6C52D-39DA-4C84-8B3C-CD0826D6E4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7713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353A9C-9845-4CCD-95D2-424930957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70A49FA-FCE1-4909-8864-39DE9D87F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53F08BC-2B2F-438D-9C0B-CC4A91E37C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FA3DB7D-B413-49F6-808C-42F1F7DB77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8732F7F-A82B-40BB-A3F0-09A716D4A9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820E0D9-3416-4589-B1B4-2C69D57775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683824-B7D0-42B0-A27E-3F796B39EF16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118CE79-D388-4941-8487-D965DB296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5E6F653-ED08-4AFB-93DE-265EC808C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B6C52D-39DA-4C84-8B3C-CD0826D6E4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011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98CE6E-2F23-46A8-88AD-F6F67331B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641D35B-1550-4F57-94BB-711055385A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683824-B7D0-42B0-A27E-3F796B39EF16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0A188A-B3BC-4D9A-A9DA-34B462477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E3846B8-1FFA-4AE9-AD2B-DED4B705E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B6C52D-39DA-4C84-8B3C-CD0826D6E4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03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2B7A03F-3FF1-4B0E-90A1-AA358FC165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683824-B7D0-42B0-A27E-3F796B39EF16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AA14962-FB82-4E52-BE4A-10161459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54F6A6-BAC7-4E70-A15C-B246C2549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B6C52D-39DA-4C84-8B3C-CD0826D6E4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395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0942BE-D108-43EC-963F-3F9389B45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4F3906-FFD6-42DD-8EB2-B4015682D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F605C6-20CD-4640-B008-646976FFF6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AF55F9B-70C7-4AF1-AEDF-9CC2C358D3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683824-B7D0-42B0-A27E-3F796B39EF16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7BB4B7-B9CF-45B6-8A08-8DBD963EA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383846-0E06-4222-86E1-91C603751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B6C52D-39DA-4C84-8B3C-CD0826D6E4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974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089A1D-3504-4B6D-92B6-A9B3F64A7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3ADEABC-FF25-4C29-9285-0B6A8907E1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8BA9D6E-17CE-4927-BF40-7CCACB80D4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752E1F-1383-4B4E-89E1-80CD75EDCB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683824-B7D0-42B0-A27E-3F796B39EF16}" type="datetimeFigureOut">
              <a:rPr lang="zh-CN" altLang="en-US" smtClean="0"/>
              <a:t>2018/10/29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BC4F23-7E4D-4669-8686-A576E1A14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4CDF9A2-FE38-469E-ACD0-EA2DFE727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FB6C52D-39DA-4C84-8B3C-CD0826D6E4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412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9361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renshic@cn.ibm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tiff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01346BB-5298-45A8-B1D0-8D5E6DA82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2931" y="4145660"/>
            <a:ext cx="10515600" cy="1500187"/>
          </a:xfrm>
        </p:spPr>
        <p:txBody>
          <a:bodyPr/>
          <a:lstStyle/>
          <a:p>
            <a:r>
              <a:rPr lang="en-US" altLang="zh-CN" b="1" dirty="0"/>
              <a:t>Shi Chuang Ren(</a:t>
            </a:r>
            <a:r>
              <a:rPr lang="en-US" altLang="zh-CN" b="1" dirty="0">
                <a:hlinkClick r:id="rId3"/>
              </a:rPr>
              <a:t>renshic@cn.ibm.com</a:t>
            </a:r>
            <a:r>
              <a:rPr lang="en-US" altLang="zh-CN" b="1" dirty="0"/>
              <a:t>)</a:t>
            </a:r>
          </a:p>
          <a:p>
            <a:r>
              <a:rPr lang="en-US" altLang="zh-CN" b="1" dirty="0"/>
              <a:t>IBM Cloud Private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2C618E-7DDB-4845-8670-002514EC9AAA}"/>
              </a:ext>
            </a:extLst>
          </p:cNvPr>
          <p:cNvSpPr/>
          <p:nvPr/>
        </p:nvSpPr>
        <p:spPr>
          <a:xfrm>
            <a:off x="272932" y="1437540"/>
            <a:ext cx="113530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b="1" dirty="0"/>
              <a:t>多云下的集群和云原生应用管理</a:t>
            </a:r>
            <a:endParaRPr lang="en-US" sz="2800" b="1" dirty="0"/>
          </a:p>
          <a:p>
            <a:r>
              <a:rPr lang="en-US" sz="3200" b="1" dirty="0"/>
              <a:t>IBM Multi-Cloud Manager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89935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57E320-4DFB-FD42-B43A-F0AB99A730B3}"/>
              </a:ext>
            </a:extLst>
          </p:cNvPr>
          <p:cNvSpPr/>
          <p:nvPr/>
        </p:nvSpPr>
        <p:spPr>
          <a:xfrm>
            <a:off x="87874" y="784397"/>
            <a:ext cx="919835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IBM provides a choice of cloud adoption models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B9C713-0D90-A24F-BCDF-79854EC53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72" y="1739773"/>
            <a:ext cx="10249127" cy="433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88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57E320-4DFB-FD42-B43A-F0AB99A730B3}"/>
              </a:ext>
            </a:extLst>
          </p:cNvPr>
          <p:cNvSpPr/>
          <p:nvPr/>
        </p:nvSpPr>
        <p:spPr>
          <a:xfrm>
            <a:off x="87874" y="784397"/>
            <a:ext cx="33586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Why Multi-cloud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1F6BE0B-1C50-674B-9548-748952BA778D}"/>
              </a:ext>
            </a:extLst>
          </p:cNvPr>
          <p:cNvSpPr/>
          <p:nvPr/>
        </p:nvSpPr>
        <p:spPr>
          <a:xfrm>
            <a:off x="304800" y="1629567"/>
            <a:ext cx="115824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As our businesses become ecosystems for delivering greater value in a digital world , a multi-cloud strategy is not only the new reality, but the fastest path to new value - connecting multiple cloud environments or connecting cloud and on-premises environments. 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/>
              <a:t>Unique Needs</a:t>
            </a:r>
          </a:p>
          <a:p>
            <a:r>
              <a:rPr lang="en-US" dirty="0"/>
              <a:t>    You can run each workload where it performs best, for the lowest cost.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/>
              <a:t>Legacy Apps</a:t>
            </a:r>
          </a:p>
          <a:p>
            <a:r>
              <a:rPr lang="en-US" dirty="0"/>
              <a:t>    You can avoid the pain of migrating legacy apps to a new platform.</a:t>
            </a:r>
          </a:p>
          <a:p>
            <a:endParaRPr lang="en-US" dirty="0"/>
          </a:p>
          <a:p>
            <a:pPr marL="285750" indent="-285750">
              <a:buFont typeface="Wingdings" pitchFamily="2" charset="2"/>
              <a:buChar char="q"/>
            </a:pPr>
            <a:r>
              <a:rPr lang="en-US" b="1" dirty="0"/>
              <a:t>Desire to Diversity</a:t>
            </a:r>
          </a:p>
          <a:p>
            <a:r>
              <a:rPr lang="en-US" dirty="0"/>
              <a:t>   You can avoid vendor lock-in and latency while creating redundancy.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F5565D-B8C4-1443-8D8C-A67763D28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6315" y="2956430"/>
            <a:ext cx="4353872" cy="274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324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57E320-4DFB-FD42-B43A-F0AB99A730B3}"/>
              </a:ext>
            </a:extLst>
          </p:cNvPr>
          <p:cNvSpPr/>
          <p:nvPr/>
        </p:nvSpPr>
        <p:spPr>
          <a:xfrm>
            <a:off x="87874" y="784397"/>
            <a:ext cx="45368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Multi-cloud Challenges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E3946CE-9BF0-5F48-A614-76FEC4A8F63F}"/>
              </a:ext>
            </a:extLst>
          </p:cNvPr>
          <p:cNvSpPr/>
          <p:nvPr/>
        </p:nvSpPr>
        <p:spPr>
          <a:xfrm>
            <a:off x="3472544" y="2775857"/>
            <a:ext cx="4158342" cy="18941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dirty="0"/>
              <a:t>资源的跨云</a:t>
            </a:r>
            <a:r>
              <a:rPr lang="en-US" altLang="zh-CN" dirty="0"/>
              <a:t>/</a:t>
            </a:r>
            <a:r>
              <a:rPr lang="zh-CN" altLang="en-US" dirty="0"/>
              <a:t>跨集群可视化</a:t>
            </a:r>
            <a:endParaRPr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/>
              <a:t>服务的跨云</a:t>
            </a:r>
            <a:r>
              <a:rPr lang="en-US" altLang="zh-CN" dirty="0"/>
              <a:t>/</a:t>
            </a:r>
            <a:r>
              <a:rPr lang="zh-CN" altLang="en-US" dirty="0"/>
              <a:t>跨集群部署</a:t>
            </a:r>
            <a:endParaRPr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/>
              <a:t>服务的跨云</a:t>
            </a:r>
            <a:r>
              <a:rPr lang="en-US" altLang="zh-CN" dirty="0"/>
              <a:t>/</a:t>
            </a:r>
            <a:r>
              <a:rPr lang="zh-CN" altLang="en-US" dirty="0"/>
              <a:t>跨集群迁移</a:t>
            </a:r>
            <a:endParaRPr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/>
              <a:t>服务的跨云</a:t>
            </a:r>
            <a:r>
              <a:rPr lang="en-US" altLang="zh-CN" dirty="0"/>
              <a:t>/</a:t>
            </a:r>
            <a:r>
              <a:rPr lang="zh-CN" altLang="en-US" dirty="0"/>
              <a:t>跨集群负载均衡</a:t>
            </a:r>
            <a:endParaRPr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/>
              <a:t>服务的跨云</a:t>
            </a:r>
            <a:r>
              <a:rPr lang="en-US" altLang="zh-CN" dirty="0"/>
              <a:t>/</a:t>
            </a:r>
            <a:r>
              <a:rPr lang="zh-CN" altLang="en-US" dirty="0"/>
              <a:t>跨集群资源自动修复</a:t>
            </a:r>
            <a:endParaRPr lang="en-US" altLang="zh-CN" dirty="0"/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dirty="0"/>
              <a:t>服务的跨云</a:t>
            </a:r>
            <a:r>
              <a:rPr lang="en-US" altLang="zh-CN" dirty="0"/>
              <a:t>/</a:t>
            </a:r>
            <a:r>
              <a:rPr lang="zh-CN" altLang="en-US" dirty="0"/>
              <a:t>跨集群微服务治理</a:t>
            </a:r>
            <a:endParaRPr lang="en-US" altLang="zh-CN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2640D6A-4F57-E244-BFB4-4FA02E0EA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4984" y="2828725"/>
            <a:ext cx="1748986" cy="1788378"/>
          </a:xfrm>
          <a:prstGeom prst="rect">
            <a:avLst/>
          </a:prstGeom>
        </p:spPr>
      </p:pic>
      <p:sp>
        <p:nvSpPr>
          <p:cNvPr id="3" name="Cloud 2">
            <a:extLst>
              <a:ext uri="{FF2B5EF4-FFF2-40B4-BE49-F238E27FC236}">
                <a16:creationId xmlns:a16="http://schemas.microsoft.com/office/drawing/2014/main" id="{0D80C37D-5C71-1547-92C7-8A86771A2B60}"/>
              </a:ext>
            </a:extLst>
          </p:cNvPr>
          <p:cNvSpPr/>
          <p:nvPr/>
        </p:nvSpPr>
        <p:spPr>
          <a:xfrm>
            <a:off x="8263350" y="1300798"/>
            <a:ext cx="2266537" cy="13940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Cloud</a:t>
            </a:r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3128ACB9-4123-A643-A6BC-787ADFD0671D}"/>
              </a:ext>
            </a:extLst>
          </p:cNvPr>
          <p:cNvSpPr/>
          <p:nvPr/>
        </p:nvSpPr>
        <p:spPr>
          <a:xfrm>
            <a:off x="8488911" y="4803878"/>
            <a:ext cx="2142153" cy="13940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Cloud</a:t>
            </a:r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A868910B-65DE-7F43-B0D5-EAA952885713}"/>
              </a:ext>
            </a:extLst>
          </p:cNvPr>
          <p:cNvSpPr/>
          <p:nvPr/>
        </p:nvSpPr>
        <p:spPr>
          <a:xfrm>
            <a:off x="656525" y="1434705"/>
            <a:ext cx="2266538" cy="13940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Cloud</a:t>
            </a:r>
          </a:p>
        </p:txBody>
      </p:sp>
      <p:sp>
        <p:nvSpPr>
          <p:cNvPr id="30" name="Cloud 29">
            <a:extLst>
              <a:ext uri="{FF2B5EF4-FFF2-40B4-BE49-F238E27FC236}">
                <a16:creationId xmlns:a16="http://schemas.microsoft.com/office/drawing/2014/main" id="{FB33B705-6781-5B45-B22F-A8B3AC9C8341}"/>
              </a:ext>
            </a:extLst>
          </p:cNvPr>
          <p:cNvSpPr/>
          <p:nvPr/>
        </p:nvSpPr>
        <p:spPr>
          <a:xfrm>
            <a:off x="656525" y="4514850"/>
            <a:ext cx="2268428" cy="155875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Cloud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AA49988-D375-054D-97A8-C37DAF5D570F}"/>
              </a:ext>
            </a:extLst>
          </p:cNvPr>
          <p:cNvCxnSpPr>
            <a:cxnSpLocks/>
            <a:stCxn id="3" idx="2"/>
            <a:endCxn id="2" idx="0"/>
          </p:cNvCxnSpPr>
          <p:nvPr/>
        </p:nvCxnSpPr>
        <p:spPr>
          <a:xfrm flipH="1">
            <a:off x="5551715" y="1997808"/>
            <a:ext cx="2718665" cy="7780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F6A6310-848B-D045-A853-AD6340368B89}"/>
              </a:ext>
            </a:extLst>
          </p:cNvPr>
          <p:cNvCxnSpPr>
            <a:cxnSpLocks/>
            <a:stCxn id="29" idx="0"/>
            <a:endCxn id="2" idx="0"/>
          </p:cNvCxnSpPr>
          <p:nvPr/>
        </p:nvCxnSpPr>
        <p:spPr>
          <a:xfrm>
            <a:off x="2921174" y="2131715"/>
            <a:ext cx="2630541" cy="644142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01B5B59-2587-7A44-A183-72C3AC90A8A1}"/>
              </a:ext>
            </a:extLst>
          </p:cNvPr>
          <p:cNvCxnSpPr/>
          <p:nvPr/>
        </p:nvCxnSpPr>
        <p:spPr>
          <a:xfrm flipH="1" flipV="1">
            <a:off x="5551715" y="4669971"/>
            <a:ext cx="3000179" cy="9464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F33157E-2858-4845-AD8D-DAD1F3EDE88F}"/>
              </a:ext>
            </a:extLst>
          </p:cNvPr>
          <p:cNvCxnSpPr>
            <a:cxnSpLocks/>
            <a:stCxn id="30" idx="0"/>
            <a:endCxn id="2" idx="2"/>
          </p:cNvCxnSpPr>
          <p:nvPr/>
        </p:nvCxnSpPr>
        <p:spPr>
          <a:xfrm flipV="1">
            <a:off x="2923063" y="4669971"/>
            <a:ext cx="2628652" cy="62425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702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57E320-4DFB-FD42-B43A-F0AB99A730B3}"/>
              </a:ext>
            </a:extLst>
          </p:cNvPr>
          <p:cNvSpPr/>
          <p:nvPr/>
        </p:nvSpPr>
        <p:spPr>
          <a:xfrm>
            <a:off x="87874" y="784397"/>
            <a:ext cx="88985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/>
              <a:t>IBM Solution (</a:t>
            </a:r>
            <a:r>
              <a:rPr lang="en-US" sz="3200" b="1"/>
              <a:t>IBM Multi-Cloud Manager 3.1.0)</a:t>
            </a:r>
            <a:endParaRPr lang="en-US" sz="32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284B4E-8277-954F-9142-DB6F7A2E1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57" y="1568767"/>
            <a:ext cx="11248572" cy="45180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0026C5-BB85-F94B-9750-0A43F8F83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6531" y="5551257"/>
            <a:ext cx="1242270" cy="349481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667A0A93-2EA7-F243-A36C-81E2A58D4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001" y="5454181"/>
            <a:ext cx="715209" cy="194152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3ED2B2D-442D-284D-827B-2A4806AFC1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0245" y="5128780"/>
            <a:ext cx="355343" cy="35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711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57E320-4DFB-FD42-B43A-F0AB99A730B3}"/>
              </a:ext>
            </a:extLst>
          </p:cNvPr>
          <p:cNvSpPr/>
          <p:nvPr/>
        </p:nvSpPr>
        <p:spPr>
          <a:xfrm>
            <a:off x="87874" y="784397"/>
            <a:ext cx="11570726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b="1" dirty="0"/>
          </a:p>
          <a:p>
            <a:endParaRPr lang="en-US" sz="3200" b="1" dirty="0"/>
          </a:p>
          <a:p>
            <a:endParaRPr lang="en-US" sz="3200" b="1" dirty="0"/>
          </a:p>
          <a:p>
            <a:r>
              <a:rPr lang="en-US" sz="4400" b="1" dirty="0"/>
              <a:t>                             </a:t>
            </a:r>
          </a:p>
          <a:p>
            <a:r>
              <a:rPr lang="en-US" sz="4400" b="1" dirty="0"/>
              <a:t>                              Live Demo</a:t>
            </a:r>
          </a:p>
          <a:p>
            <a:endParaRPr lang="en-US" sz="3200" b="1" dirty="0"/>
          </a:p>
          <a:p>
            <a:endParaRPr lang="en-US" sz="3200" b="1" dirty="0"/>
          </a:p>
          <a:p>
            <a:endParaRPr lang="en-US" sz="3200" b="1" dirty="0"/>
          </a:p>
          <a:p>
            <a:endParaRPr lang="en-US" sz="3200" b="1" dirty="0"/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793543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357E320-4DFB-FD42-B43A-F0AB99A730B3}"/>
              </a:ext>
            </a:extLst>
          </p:cNvPr>
          <p:cNvSpPr/>
          <p:nvPr/>
        </p:nvSpPr>
        <p:spPr>
          <a:xfrm>
            <a:off x="87874" y="784397"/>
            <a:ext cx="11570726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3200" b="1" dirty="0"/>
          </a:p>
          <a:p>
            <a:endParaRPr lang="en-US" sz="3200" b="1" dirty="0"/>
          </a:p>
          <a:p>
            <a:endParaRPr lang="en-US" sz="3200" b="1" dirty="0"/>
          </a:p>
          <a:p>
            <a:r>
              <a:rPr lang="en-US" sz="4400" b="1" dirty="0"/>
              <a:t>                             </a:t>
            </a:r>
          </a:p>
          <a:p>
            <a:r>
              <a:rPr lang="en-US" sz="4400" b="1" dirty="0"/>
              <a:t>                               Q&amp;A</a:t>
            </a:r>
          </a:p>
          <a:p>
            <a:endParaRPr lang="en-US" sz="3200" b="1" dirty="0"/>
          </a:p>
          <a:p>
            <a:endParaRPr lang="en-US" sz="3200" b="1" dirty="0"/>
          </a:p>
          <a:p>
            <a:endParaRPr lang="en-US" sz="3200" b="1" dirty="0"/>
          </a:p>
          <a:p>
            <a:endParaRPr lang="en-US" sz="3200" b="1" dirty="0"/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133832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500</Words>
  <Application>Microsoft Macintosh PowerPoint</Application>
  <PresentationFormat>宽屏</PresentationFormat>
  <Paragraphs>55</Paragraphs>
  <Slides>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2" baseType="lpstr">
      <vt:lpstr>等线</vt:lpstr>
      <vt:lpstr>等线 Light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都 文春</dc:creator>
  <cp:lastModifiedBy>Microsoft Office 用户</cp:lastModifiedBy>
  <cp:revision>52</cp:revision>
  <dcterms:created xsi:type="dcterms:W3CDTF">2018-10-22T09:52:28Z</dcterms:created>
  <dcterms:modified xsi:type="dcterms:W3CDTF">2018-10-29T14:42:08Z</dcterms:modified>
</cp:coreProperties>
</file>